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E08A5-A988-4783-86F5-B06AC94DB3FE}">
  <a:tblStyle styleId="{ADAE08A5-A988-4783-86F5-B06AC94DB3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0fa5d102a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0fa5d102a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0fa5d102a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0fa5d102a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b0fa5d102a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b0fa5d102a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0fa5d102a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0fa5d102a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0fa5d102a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b0fa5d102a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0fa5d102a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0fa5d102a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0fa5d102a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0fa5d102a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0fa5d102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0fa5d102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0fa5d102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0fa5d102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0fa5d102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0fa5d102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0fa5d102a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0fa5d102a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0fa5d102a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b0fa5d102a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0fa5d102a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b0fa5d102a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b0fa5d102a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b0fa5d102a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0fa5d102a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0fa5d102a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ranstats.bts.gov/homedrillchart.asp" TargetMode="External"/><Relationship Id="rId4" Type="http://schemas.openxmlformats.org/officeDocument/2006/relationships/hyperlink" Target="https://www.kaggle.com/datasets/yuanyuwendymu/airline-delay-and-cancellation-data-2009-2018" TargetMode="External"/><Relationship Id="rId5" Type="http://schemas.openxmlformats.org/officeDocument/2006/relationships/hyperlink" Target="https://www.kaggle.com/datasets/akulbahl/covid19-airline-flight-delays-and-cancellations?select=jantojun2020.cs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4000">
                <a:solidFill>
                  <a:srgbClr val="FFFFFF"/>
                </a:solidFill>
                <a:latin typeface="Montserrat"/>
                <a:ea typeface="Montserrat"/>
                <a:cs typeface="Montserrat"/>
                <a:sym typeface="Montserrat"/>
              </a:rPr>
              <a:t>Data 101</a:t>
            </a:r>
            <a:endParaRPr sz="4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4000">
                <a:solidFill>
                  <a:srgbClr val="FFFFFF"/>
                </a:solidFill>
                <a:latin typeface="Montserrat"/>
                <a:ea typeface="Montserrat"/>
                <a:cs typeface="Montserrat"/>
                <a:sym typeface="Montserrat"/>
              </a:rPr>
              <a:t>Final Project</a:t>
            </a:r>
            <a:endParaRPr sz="4000">
              <a:solidFill>
                <a:srgbClr val="FFFFFF"/>
              </a:solidFill>
              <a:latin typeface="Montserrat"/>
              <a:ea typeface="Montserrat"/>
              <a:cs typeface="Montserrat"/>
              <a:sym typeface="Montserrat"/>
            </a:endParaRPr>
          </a:p>
        </p:txBody>
      </p:sp>
      <p:sp>
        <p:nvSpPr>
          <p:cNvPr id="135" name="Google Shape;135;p13"/>
          <p:cNvSpPr txBox="1"/>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Lato"/>
                <a:ea typeface="Lato"/>
                <a:cs typeface="Lato"/>
                <a:sym typeface="Lato"/>
              </a:rPr>
              <a:t>By: Andy Kim (ahk103)</a:t>
            </a:r>
            <a:endParaRPr sz="2500">
              <a:solidFill>
                <a:srgbClr val="FFFFFF"/>
              </a:solidFill>
              <a:latin typeface="Lato"/>
              <a:ea typeface="Lato"/>
              <a:cs typeface="Lato"/>
              <a:sym typeface="Lato"/>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a:p>
            <a:pPr indent="0" lvl="0" marL="0" rtl="0" algn="l">
              <a:spcBef>
                <a:spcPts val="0"/>
              </a:spcBef>
              <a:spcAft>
                <a:spcPts val="0"/>
              </a:spcAft>
              <a:buNone/>
            </a:pPr>
            <a:r>
              <a:t/>
            </a:r>
            <a:endParaRPr sz="25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To put things into perspective…</a:t>
            </a:r>
            <a:endParaRPr/>
          </a:p>
        </p:txBody>
      </p:sp>
      <p:sp>
        <p:nvSpPr>
          <p:cNvPr id="205" name="Google Shape;205;p22"/>
          <p:cNvSpPr txBox="1"/>
          <p:nvPr/>
        </p:nvSpPr>
        <p:spPr>
          <a:xfrm>
            <a:off x="153075" y="3041200"/>
            <a:ext cx="882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T</a:t>
            </a:r>
            <a:r>
              <a:rPr lang="en" sz="1300">
                <a:solidFill>
                  <a:schemeClr val="lt1"/>
                </a:solidFill>
                <a:latin typeface="Lato"/>
                <a:ea typeface="Lato"/>
                <a:cs typeface="Lato"/>
                <a:sym typeface="Lato"/>
              </a:rPr>
              <a:t>here are more delays on the weekends than weekdays in the January 2016 and 2020 graphs but there are more delays on the weekdays than weekends in the January 2018 graph, which supports the z-scores/p-values that were calculated.</a:t>
            </a:r>
            <a:endParaRPr sz="1300">
              <a:solidFill>
                <a:schemeClr val="lt1"/>
              </a:solidFill>
              <a:latin typeface="Lato"/>
              <a:ea typeface="Lato"/>
              <a:cs typeface="Lato"/>
              <a:sym typeface="Lato"/>
            </a:endParaRPr>
          </a:p>
        </p:txBody>
      </p:sp>
      <p:pic>
        <p:nvPicPr>
          <p:cNvPr id="206" name="Google Shape;206;p22"/>
          <p:cNvPicPr preferRelativeResize="0"/>
          <p:nvPr/>
        </p:nvPicPr>
        <p:blipFill>
          <a:blip r:embed="rId3">
            <a:alphaModFix/>
          </a:blip>
          <a:stretch>
            <a:fillRect/>
          </a:stretch>
        </p:blipFill>
        <p:spPr>
          <a:xfrm>
            <a:off x="0" y="1000800"/>
            <a:ext cx="2969849" cy="1887990"/>
          </a:xfrm>
          <a:prstGeom prst="rect">
            <a:avLst/>
          </a:prstGeom>
          <a:noFill/>
          <a:ln>
            <a:noFill/>
          </a:ln>
        </p:spPr>
      </p:pic>
      <p:pic>
        <p:nvPicPr>
          <p:cNvPr id="207" name="Google Shape;207;p22"/>
          <p:cNvPicPr preferRelativeResize="0"/>
          <p:nvPr/>
        </p:nvPicPr>
        <p:blipFill>
          <a:blip r:embed="rId4">
            <a:alphaModFix/>
          </a:blip>
          <a:stretch>
            <a:fillRect/>
          </a:stretch>
        </p:blipFill>
        <p:spPr>
          <a:xfrm>
            <a:off x="3041475" y="1000825"/>
            <a:ext cx="2969849" cy="1887981"/>
          </a:xfrm>
          <a:prstGeom prst="rect">
            <a:avLst/>
          </a:prstGeom>
          <a:noFill/>
          <a:ln>
            <a:noFill/>
          </a:ln>
        </p:spPr>
      </p:pic>
      <p:pic>
        <p:nvPicPr>
          <p:cNvPr id="208" name="Google Shape;208;p22"/>
          <p:cNvPicPr preferRelativeResize="0"/>
          <p:nvPr/>
        </p:nvPicPr>
        <p:blipFill>
          <a:blip r:embed="rId5">
            <a:alphaModFix/>
          </a:blip>
          <a:stretch>
            <a:fillRect/>
          </a:stretch>
        </p:blipFill>
        <p:spPr>
          <a:xfrm>
            <a:off x="6082950" y="1000825"/>
            <a:ext cx="2969849" cy="1887980"/>
          </a:xfrm>
          <a:prstGeom prst="rect">
            <a:avLst/>
          </a:prstGeom>
          <a:noFill/>
          <a:ln>
            <a:noFill/>
          </a:ln>
        </p:spPr>
      </p:pic>
      <p:pic>
        <p:nvPicPr>
          <p:cNvPr id="209" name="Google Shape;209;p22"/>
          <p:cNvPicPr preferRelativeResize="0"/>
          <p:nvPr/>
        </p:nvPicPr>
        <p:blipFill>
          <a:blip r:embed="rId6">
            <a:alphaModFix/>
          </a:blip>
          <a:stretch>
            <a:fillRect/>
          </a:stretch>
        </p:blipFill>
        <p:spPr>
          <a:xfrm>
            <a:off x="152400" y="3676525"/>
            <a:ext cx="8839201" cy="10378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379100" y="6021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1800" u="sng"/>
              <a:t>Hypothesis 2 Code </a:t>
            </a:r>
            <a:endParaRPr sz="1800" u="sng"/>
          </a:p>
          <a:p>
            <a:pPr indent="0" lvl="0" marL="0" rtl="0" algn="l">
              <a:spcBef>
                <a:spcPts val="0"/>
              </a:spcBef>
              <a:spcAft>
                <a:spcPts val="0"/>
              </a:spcAft>
              <a:buNone/>
            </a:pPr>
            <a:r>
              <a:t/>
            </a:r>
            <a:endParaRPr/>
          </a:p>
        </p:txBody>
      </p:sp>
      <p:pic>
        <p:nvPicPr>
          <p:cNvPr id="215" name="Google Shape;215;p23"/>
          <p:cNvPicPr preferRelativeResize="0"/>
          <p:nvPr/>
        </p:nvPicPr>
        <p:blipFill>
          <a:blip r:embed="rId3">
            <a:alphaModFix/>
          </a:blip>
          <a:stretch>
            <a:fillRect/>
          </a:stretch>
        </p:blipFill>
        <p:spPr>
          <a:xfrm>
            <a:off x="61227" y="1516205"/>
            <a:ext cx="4463851" cy="3512609"/>
          </a:xfrm>
          <a:prstGeom prst="rect">
            <a:avLst/>
          </a:prstGeom>
          <a:noFill/>
          <a:ln>
            <a:noFill/>
          </a:ln>
        </p:spPr>
      </p:pic>
      <p:pic>
        <p:nvPicPr>
          <p:cNvPr id="216" name="Google Shape;216;p23"/>
          <p:cNvPicPr preferRelativeResize="0"/>
          <p:nvPr/>
        </p:nvPicPr>
        <p:blipFill>
          <a:blip r:embed="rId4">
            <a:alphaModFix/>
          </a:blip>
          <a:stretch>
            <a:fillRect/>
          </a:stretch>
        </p:blipFill>
        <p:spPr>
          <a:xfrm>
            <a:off x="4682700" y="293106"/>
            <a:ext cx="4309826" cy="3227818"/>
          </a:xfrm>
          <a:prstGeom prst="rect">
            <a:avLst/>
          </a:prstGeom>
          <a:noFill/>
          <a:ln>
            <a:noFill/>
          </a:ln>
        </p:spPr>
      </p:pic>
      <p:pic>
        <p:nvPicPr>
          <p:cNvPr id="217" name="Google Shape;217;p23"/>
          <p:cNvPicPr preferRelativeResize="0"/>
          <p:nvPr/>
        </p:nvPicPr>
        <p:blipFill>
          <a:blip r:embed="rId5">
            <a:alphaModFix/>
          </a:blip>
          <a:stretch>
            <a:fillRect/>
          </a:stretch>
        </p:blipFill>
        <p:spPr>
          <a:xfrm>
            <a:off x="4605687" y="3672719"/>
            <a:ext cx="4463850" cy="13561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97500" y="393750"/>
            <a:ext cx="7038900" cy="8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u="sng"/>
              <a:t>Hypothesis 3: </a:t>
            </a:r>
            <a:r>
              <a:rPr lang="en" sz="1800"/>
              <a:t>Flights in the summer</a:t>
            </a:r>
            <a:r>
              <a:rPr lang="en" sz="1800"/>
              <a:t> are more likely to have departure delays than flights in the winter.</a:t>
            </a:r>
            <a:endParaRPr sz="1800"/>
          </a:p>
        </p:txBody>
      </p:sp>
      <p:sp>
        <p:nvSpPr>
          <p:cNvPr id="223" name="Google Shape;223;p24"/>
          <p:cNvSpPr txBox="1"/>
          <p:nvPr/>
        </p:nvSpPr>
        <p:spPr>
          <a:xfrm>
            <a:off x="1132788" y="1070025"/>
            <a:ext cx="72036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Lato"/>
              <a:buChar char="●"/>
            </a:pPr>
            <a:r>
              <a:rPr lang="en" sz="1300" u="sng">
                <a:solidFill>
                  <a:schemeClr val="lt1"/>
                </a:solidFill>
                <a:latin typeface="Lato"/>
                <a:ea typeface="Lato"/>
                <a:cs typeface="Lato"/>
                <a:sym typeface="Lato"/>
              </a:rPr>
              <a:t>Null Hypothesis:</a:t>
            </a:r>
            <a:r>
              <a:rPr lang="en" sz="1300">
                <a:solidFill>
                  <a:schemeClr val="lt1"/>
                </a:solidFill>
                <a:latin typeface="Lato"/>
                <a:ea typeface="Lato"/>
                <a:cs typeface="Lato"/>
                <a:sym typeface="Lato"/>
              </a:rPr>
              <a:t> Flights in the summer are just as likely to have departure delays as flights in the winter. </a:t>
            </a:r>
            <a:endParaRPr>
              <a:latin typeface="Lato"/>
              <a:ea typeface="Lato"/>
              <a:cs typeface="Lato"/>
              <a:sym typeface="Lato"/>
            </a:endParaRPr>
          </a:p>
        </p:txBody>
      </p:sp>
      <p:graphicFrame>
        <p:nvGraphicFramePr>
          <p:cNvPr id="224" name="Google Shape;224;p24"/>
          <p:cNvGraphicFramePr/>
          <p:nvPr/>
        </p:nvGraphicFramePr>
        <p:xfrm>
          <a:off x="924388" y="1685025"/>
          <a:ext cx="3000000" cy="3000000"/>
        </p:xfrm>
        <a:graphic>
          <a:graphicData uri="http://schemas.openxmlformats.org/drawingml/2006/table">
            <a:tbl>
              <a:tblPr>
                <a:noFill/>
                <a:tableStyleId>{ADAE08A5-A988-4783-86F5-B06AC94DB3FE}</a:tableStyleId>
              </a:tblPr>
              <a:tblGrid>
                <a:gridCol w="1042175"/>
                <a:gridCol w="1042175"/>
                <a:gridCol w="1042175"/>
                <a:gridCol w="1042175"/>
                <a:gridCol w="1042175"/>
                <a:gridCol w="1042175"/>
                <a:gridCol w="1042175"/>
              </a:tblGrid>
              <a:tr h="5791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January</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June</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January</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June</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January</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June</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5791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Mean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7.793537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11.69959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9.487917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13.05595</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6.355502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-0.3461768</a:t>
                      </a:r>
                      <a:endParaRPr sz="1300">
                        <a:solidFill>
                          <a:schemeClr val="lt1"/>
                        </a:solidFill>
                        <a:latin typeface="Lato"/>
                        <a:ea typeface="Lato"/>
                        <a:cs typeface="Lato"/>
                        <a:sym typeface="Lato"/>
                      </a:endParaRPr>
                    </a:p>
                  </a:txBody>
                  <a:tcPr marT="91425" marB="91425" marR="91425" marL="91425"/>
                </a:tc>
              </a:tr>
              <a:tr h="5791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Standard Deviation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36.83301</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42.99643</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46.30707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49.12101</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43.77776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26.56202</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Length</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445827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487637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570118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626193</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660556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237264</a:t>
                      </a:r>
                      <a:endParaRPr sz="1300">
                        <a:solidFill>
                          <a:schemeClr val="lt1"/>
                        </a:solidFill>
                        <a:latin typeface="Lato"/>
                        <a:ea typeface="Lato"/>
                        <a:cs typeface="Lato"/>
                        <a:sym typeface="Lato"/>
                      </a:endParaRPr>
                    </a:p>
                  </a:txBody>
                  <a:tcPr marT="91425" marB="91425" marR="91425" marL="91425"/>
                </a:tc>
              </a:tr>
            </a:tbl>
          </a:graphicData>
        </a:graphic>
      </p:graphicFrame>
      <p:graphicFrame>
        <p:nvGraphicFramePr>
          <p:cNvPr id="225" name="Google Shape;225;p24"/>
          <p:cNvGraphicFramePr/>
          <p:nvPr/>
        </p:nvGraphicFramePr>
        <p:xfrm>
          <a:off x="95275" y="3908163"/>
          <a:ext cx="3000000" cy="3000000"/>
        </p:xfrm>
        <a:graphic>
          <a:graphicData uri="http://schemas.openxmlformats.org/drawingml/2006/table">
            <a:tbl>
              <a:tblPr>
                <a:noFill/>
                <a:tableStyleId>{ADAE08A5-A988-4783-86F5-B06AC94DB3FE}</a:tableStyleId>
              </a:tblPr>
              <a:tblGrid>
                <a:gridCol w="1345400"/>
                <a:gridCol w="1345400"/>
                <a:gridCol w="1345400"/>
                <a:gridCol w="1345400"/>
              </a:tblGrid>
              <a:tr h="3810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Z-Score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47.24929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40.88924</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-87.43399</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P-Value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a:txBody>
                  <a:tcPr marT="91425" marB="91425" marR="91425" marL="91425"/>
                </a:tc>
              </a:tr>
            </a:tbl>
          </a:graphicData>
        </a:graphic>
      </p:graphicFrame>
      <p:sp>
        <p:nvSpPr>
          <p:cNvPr id="226" name="Google Shape;226;p24"/>
          <p:cNvSpPr txBox="1"/>
          <p:nvPr/>
        </p:nvSpPr>
        <p:spPr>
          <a:xfrm>
            <a:off x="5634075" y="3802175"/>
            <a:ext cx="3264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300">
              <a:solidFill>
                <a:schemeClr val="lt1"/>
              </a:solidFill>
              <a:latin typeface="Lato"/>
              <a:ea typeface="Lato"/>
              <a:cs typeface="Lato"/>
              <a:sym typeface="Lato"/>
            </a:endParaRPr>
          </a:p>
        </p:txBody>
      </p:sp>
      <p:sp>
        <p:nvSpPr>
          <p:cNvPr id="227" name="Google Shape;227;p24"/>
          <p:cNvSpPr txBox="1"/>
          <p:nvPr/>
        </p:nvSpPr>
        <p:spPr>
          <a:xfrm>
            <a:off x="5634075" y="3802175"/>
            <a:ext cx="32649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We can reject the null hypothesis for the 2016 and 2018 flight datasets but not the 2020 flight dataset. Therefore, this hypothesis and factor is somewhat significant.</a:t>
            </a:r>
            <a:endParaRPr sz="1300">
              <a:solidFill>
                <a:schemeClr val="lt1"/>
              </a:solidFill>
              <a:latin typeface="Lato"/>
              <a:ea typeface="Lato"/>
              <a:cs typeface="Lato"/>
              <a:sym typeface="Lato"/>
            </a:endParaRPr>
          </a:p>
          <a:p>
            <a:pPr indent="0" lvl="0" marL="0" rtl="0" algn="ctr">
              <a:lnSpc>
                <a:spcPct val="115000"/>
              </a:lnSpc>
              <a:spcBef>
                <a:spcPts val="0"/>
              </a:spcBef>
              <a:spcAft>
                <a:spcPts val="1200"/>
              </a:spcAft>
              <a:buNone/>
            </a:pPr>
            <a:r>
              <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307700" y="1809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To put things into perspective…</a:t>
            </a:r>
            <a:endParaRPr/>
          </a:p>
        </p:txBody>
      </p:sp>
      <p:sp>
        <p:nvSpPr>
          <p:cNvPr id="233" name="Google Shape;233;p25"/>
          <p:cNvSpPr txBox="1"/>
          <p:nvPr/>
        </p:nvSpPr>
        <p:spPr>
          <a:xfrm>
            <a:off x="5102700" y="860275"/>
            <a:ext cx="3704700" cy="238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For 2016 and 2018, of all the flights that were delayed in January and June, June had the higher </a:t>
            </a:r>
            <a:r>
              <a:rPr lang="en" sz="1300">
                <a:solidFill>
                  <a:schemeClr val="lt1"/>
                </a:solidFill>
                <a:latin typeface="Lato"/>
                <a:ea typeface="Lato"/>
                <a:cs typeface="Lato"/>
                <a:sym typeface="Lato"/>
              </a:rPr>
              <a:t>percentage</a:t>
            </a:r>
            <a:r>
              <a:rPr lang="en" sz="1300">
                <a:solidFill>
                  <a:schemeClr val="lt1"/>
                </a:solidFill>
                <a:latin typeface="Lato"/>
                <a:ea typeface="Lato"/>
                <a:cs typeface="Lato"/>
                <a:sym typeface="Lato"/>
              </a:rPr>
              <a:t> of those delayed flights. On the </a:t>
            </a:r>
            <a:r>
              <a:rPr lang="en" sz="1300">
                <a:solidFill>
                  <a:schemeClr val="lt1"/>
                </a:solidFill>
                <a:latin typeface="Lato"/>
                <a:ea typeface="Lato"/>
                <a:cs typeface="Lato"/>
                <a:sym typeface="Lato"/>
              </a:rPr>
              <a:t>other hand, of all the flights that were delayed in January and June in 2020, January actually had the higher percentage of the delayed flights. This is probably because of the COVID pandemic reducing the number of flights. </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This chart ultimately supports the z-scores/p-values that were calculated.</a:t>
            </a:r>
            <a:endParaRPr sz="1300">
              <a:solidFill>
                <a:schemeClr val="lt1"/>
              </a:solidFill>
              <a:latin typeface="Lato"/>
              <a:ea typeface="Lato"/>
              <a:cs typeface="Lato"/>
              <a:sym typeface="Lato"/>
            </a:endParaRPr>
          </a:p>
        </p:txBody>
      </p:sp>
      <p:pic>
        <p:nvPicPr>
          <p:cNvPr id="234" name="Google Shape;234;p25"/>
          <p:cNvPicPr preferRelativeResize="0"/>
          <p:nvPr/>
        </p:nvPicPr>
        <p:blipFill>
          <a:blip r:embed="rId3">
            <a:alphaModFix/>
          </a:blip>
          <a:stretch>
            <a:fillRect/>
          </a:stretch>
        </p:blipFill>
        <p:spPr>
          <a:xfrm>
            <a:off x="153125" y="738675"/>
            <a:ext cx="4520975" cy="2874049"/>
          </a:xfrm>
          <a:prstGeom prst="rect">
            <a:avLst/>
          </a:prstGeom>
          <a:noFill/>
          <a:ln>
            <a:noFill/>
          </a:ln>
        </p:spPr>
      </p:pic>
      <p:pic>
        <p:nvPicPr>
          <p:cNvPr id="235" name="Google Shape;235;p25"/>
          <p:cNvPicPr preferRelativeResize="0"/>
          <p:nvPr/>
        </p:nvPicPr>
        <p:blipFill>
          <a:blip r:embed="rId4">
            <a:alphaModFix/>
          </a:blip>
          <a:stretch>
            <a:fillRect/>
          </a:stretch>
        </p:blipFill>
        <p:spPr>
          <a:xfrm>
            <a:off x="3857625" y="3678800"/>
            <a:ext cx="5286374" cy="1464700"/>
          </a:xfrm>
          <a:prstGeom prst="rect">
            <a:avLst/>
          </a:prstGeom>
          <a:noFill/>
          <a:ln>
            <a:noFill/>
          </a:ln>
        </p:spPr>
      </p:pic>
      <p:sp>
        <p:nvSpPr>
          <p:cNvPr id="236" name="Google Shape;236;p25"/>
          <p:cNvSpPr txBox="1"/>
          <p:nvPr/>
        </p:nvSpPr>
        <p:spPr>
          <a:xfrm>
            <a:off x="285750" y="4180300"/>
            <a:ext cx="348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Montserrat"/>
                <a:ea typeface="Montserrat"/>
                <a:cs typeface="Montserrat"/>
                <a:sym typeface="Montserrat"/>
              </a:rPr>
              <a:t>Hypothesis 3 Chart Code:</a:t>
            </a:r>
            <a:endParaRPr sz="24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lang="en" sz="1800" u="sng"/>
              <a:t>Hypothesis 3 Code</a:t>
            </a:r>
            <a:endParaRPr/>
          </a:p>
        </p:txBody>
      </p:sp>
      <p:pic>
        <p:nvPicPr>
          <p:cNvPr id="242" name="Google Shape;242;p26"/>
          <p:cNvPicPr preferRelativeResize="0"/>
          <p:nvPr/>
        </p:nvPicPr>
        <p:blipFill>
          <a:blip r:embed="rId3">
            <a:alphaModFix/>
          </a:blip>
          <a:stretch>
            <a:fillRect/>
          </a:stretch>
        </p:blipFill>
        <p:spPr>
          <a:xfrm>
            <a:off x="1637875" y="1092850"/>
            <a:ext cx="6358160" cy="353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Final Conclusion</a:t>
            </a:r>
            <a:endParaRPr/>
          </a:p>
        </p:txBody>
      </p:sp>
      <p:sp>
        <p:nvSpPr>
          <p:cNvPr id="248" name="Google Shape;248;p27"/>
          <p:cNvSpPr txBox="1"/>
          <p:nvPr>
            <p:ph idx="1" type="body"/>
          </p:nvPr>
        </p:nvSpPr>
        <p:spPr>
          <a:xfrm>
            <a:off x="103450" y="1450025"/>
            <a:ext cx="7038900" cy="36222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en" sz="1400"/>
              <a:t>Through my research with these three datasets, there seems to be a general pattern with the three variables I tested: Short vs Long Flight Distance, Weekday vs Weekend, and Winter vs Summer. </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The trend is that longer flights, weekend flights, and summer flights are generally more likely to be delayed than shorter flights, weekday flights, and winter flights. </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With this general information, </a:t>
            </a:r>
            <a:r>
              <a:rPr lang="en" sz="1400"/>
              <a:t>perhaps</a:t>
            </a:r>
            <a:r>
              <a:rPr lang="en" sz="1400"/>
              <a:t> in the future when I have take a flight somewhere, I can use this information to somewhat predict if the flight would likely be delayed or not and be prepared for it. </a:t>
            </a:r>
            <a:endParaRPr sz="1400"/>
          </a:p>
          <a:p>
            <a:pPr indent="0" lvl="0" marL="0" rtl="0" algn="l">
              <a:lnSpc>
                <a:spcPct val="100000"/>
              </a:lnSpc>
              <a:spcBef>
                <a:spcPts val="0"/>
              </a:spcBef>
              <a:spcAft>
                <a:spcPts val="0"/>
              </a:spcAft>
              <a:buNone/>
            </a:pPr>
            <a:r>
              <a:t/>
            </a:r>
            <a:endParaRPr sz="1400"/>
          </a:p>
          <a:p>
            <a:pPr indent="0" lvl="0" marL="0" rtl="0" algn="l">
              <a:spcBef>
                <a:spcPts val="0"/>
              </a:spcBef>
              <a:spcAft>
                <a:spcPts val="1200"/>
              </a:spcAft>
              <a:buNone/>
            </a:pPr>
            <a:r>
              <a:t/>
            </a:r>
            <a:endParaRPr sz="1400"/>
          </a:p>
        </p:txBody>
      </p:sp>
      <p:pic>
        <p:nvPicPr>
          <p:cNvPr id="249" name="Google Shape;249;p27"/>
          <p:cNvPicPr preferRelativeResize="0"/>
          <p:nvPr/>
        </p:nvPicPr>
        <p:blipFill>
          <a:blip r:embed="rId3">
            <a:alphaModFix/>
          </a:blip>
          <a:stretch>
            <a:fillRect/>
          </a:stretch>
        </p:blipFill>
        <p:spPr>
          <a:xfrm>
            <a:off x="6368150" y="3582075"/>
            <a:ext cx="2775852" cy="1561426"/>
          </a:xfrm>
          <a:prstGeom prst="rect">
            <a:avLst/>
          </a:prstGeom>
          <a:noFill/>
          <a:ln>
            <a:noFill/>
          </a:ln>
        </p:spPr>
      </p:pic>
      <p:pic>
        <p:nvPicPr>
          <p:cNvPr id="250" name="Google Shape;250;p27"/>
          <p:cNvPicPr preferRelativeResize="0"/>
          <p:nvPr/>
        </p:nvPicPr>
        <p:blipFill>
          <a:blip r:embed="rId4">
            <a:alphaModFix/>
          </a:blip>
          <a:stretch>
            <a:fillRect/>
          </a:stretch>
        </p:blipFill>
        <p:spPr>
          <a:xfrm>
            <a:off x="7063976" y="510250"/>
            <a:ext cx="1937149" cy="2582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Datasets’ Source</a:t>
            </a:r>
            <a:endParaRPr/>
          </a:p>
        </p:txBody>
      </p:sp>
      <p:sp>
        <p:nvSpPr>
          <p:cNvPr id="256" name="Google Shape;256;p28"/>
          <p:cNvSpPr txBox="1"/>
          <p:nvPr>
            <p:ph idx="1" type="body"/>
          </p:nvPr>
        </p:nvSpPr>
        <p:spPr>
          <a:xfrm>
            <a:off x="1297500" y="1487700"/>
            <a:ext cx="7038900" cy="3286800"/>
          </a:xfrm>
          <a:prstGeom prst="rect">
            <a:avLst/>
          </a:prstGeom>
        </p:spPr>
        <p:txBody>
          <a:bodyPr anchorCtr="0" anchor="t" bIns="91425" lIns="91425" spcFirstLastPara="1" rIns="91425" wrap="square" tIns="91425">
            <a:noAutofit/>
          </a:bodyPr>
          <a:lstStyle/>
          <a:p>
            <a:pPr indent="-311308" lvl="0" marL="457200" rtl="0" algn="l">
              <a:lnSpc>
                <a:spcPct val="200000"/>
              </a:lnSpc>
              <a:spcBef>
                <a:spcPts val="0"/>
              </a:spcBef>
              <a:spcAft>
                <a:spcPts val="0"/>
              </a:spcAft>
              <a:buSzPts val="1303"/>
              <a:buChar char="●"/>
            </a:pPr>
            <a:r>
              <a:rPr lang="en" sz="1302" u="sng"/>
              <a:t>Federal Bureau of Transportation Statistics: </a:t>
            </a:r>
            <a:r>
              <a:rPr lang="en" sz="1302" u="sng">
                <a:solidFill>
                  <a:schemeClr val="hlink"/>
                </a:solidFill>
                <a:hlinkClick r:id="rId3"/>
              </a:rPr>
              <a:t>https://www.transtats.bts.gov/homedrillchart.asp</a:t>
            </a:r>
            <a:endParaRPr sz="1302"/>
          </a:p>
          <a:p>
            <a:pPr indent="-311308" lvl="0" marL="457200" rtl="0" algn="l">
              <a:lnSpc>
                <a:spcPct val="200000"/>
              </a:lnSpc>
              <a:spcBef>
                <a:spcPts val="0"/>
              </a:spcBef>
              <a:spcAft>
                <a:spcPts val="0"/>
              </a:spcAft>
              <a:buSzPts val="1303"/>
              <a:buChar char="●"/>
            </a:pPr>
            <a:r>
              <a:rPr lang="en" sz="1302" u="sng"/>
              <a:t>2008-2018 Dataset: </a:t>
            </a:r>
            <a:r>
              <a:rPr lang="en" sz="1302" u="sng">
                <a:solidFill>
                  <a:schemeClr val="hlink"/>
                </a:solidFill>
                <a:hlinkClick r:id="rId4"/>
              </a:rPr>
              <a:t>https://www.kaggle.com/datasets/yuanyuwendymu/airline-delay-and-cancellation-data-2009-2018</a:t>
            </a:r>
            <a:endParaRPr sz="1302" u="sng"/>
          </a:p>
          <a:p>
            <a:pPr indent="-311308" lvl="0" marL="457200" rtl="0" algn="l">
              <a:lnSpc>
                <a:spcPct val="200000"/>
              </a:lnSpc>
              <a:spcBef>
                <a:spcPts val="0"/>
              </a:spcBef>
              <a:spcAft>
                <a:spcPts val="0"/>
              </a:spcAft>
              <a:buSzPts val="1303"/>
              <a:buChar char="●"/>
            </a:pPr>
            <a:r>
              <a:rPr lang="en" sz="1302" u="sng"/>
              <a:t>Jan-Jun2020 Dataset:</a:t>
            </a:r>
            <a:r>
              <a:rPr lang="en" sz="1302"/>
              <a:t> </a:t>
            </a:r>
            <a:r>
              <a:rPr lang="en" sz="1302" u="sng">
                <a:solidFill>
                  <a:schemeClr val="hlink"/>
                </a:solidFill>
                <a:hlinkClick r:id="rId5"/>
              </a:rPr>
              <a:t>https://www.kaggle.com/datasets/akulbahl/covid19-airline-flight-delays-and-cancellations?select=jantojun2020.csv</a:t>
            </a:r>
            <a:endParaRPr sz="1302"/>
          </a:p>
          <a:p>
            <a:pPr indent="0" lvl="0" marL="0" rtl="0" algn="l">
              <a:lnSpc>
                <a:spcPct val="200000"/>
              </a:lnSpc>
              <a:spcBef>
                <a:spcPts val="1200"/>
              </a:spcBef>
              <a:spcAft>
                <a:spcPts val="1200"/>
              </a:spcAft>
              <a:buSzPts val="1018"/>
              <a:buNone/>
            </a:pPr>
            <a:r>
              <a:t/>
            </a:r>
            <a:endParaRPr sz="130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a:t>I decided to do a combination of Hypothesis Testing and Data Visualization for my Final Project</a:t>
            </a:r>
            <a:endParaRPr sz="1800"/>
          </a:p>
        </p:txBody>
      </p:sp>
      <p:sp>
        <p:nvSpPr>
          <p:cNvPr id="141" name="Google Shape;141;p14"/>
          <p:cNvSpPr txBox="1"/>
          <p:nvPr>
            <p:ph idx="1" type="body"/>
          </p:nvPr>
        </p:nvSpPr>
        <p:spPr>
          <a:xfrm>
            <a:off x="1297500" y="1826750"/>
            <a:ext cx="3798900" cy="3159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For my final project, I decided to examine data of delayed domestic flights.</a:t>
            </a:r>
            <a:endParaRPr sz="1400"/>
          </a:p>
          <a:p>
            <a:pPr indent="-317500" lvl="0" marL="457200" rtl="0" algn="l">
              <a:spcBef>
                <a:spcPts val="0"/>
              </a:spcBef>
              <a:spcAft>
                <a:spcPts val="0"/>
              </a:spcAft>
              <a:buSzPts val="1400"/>
              <a:buChar char="●"/>
            </a:pPr>
            <a:r>
              <a:rPr lang="en" sz="1400"/>
              <a:t>I have experienced the frustration with delayed flights as one of my plane trips in Summer 2019 was delayed, so this particular topic interests me.</a:t>
            </a:r>
            <a:endParaRPr sz="1400"/>
          </a:p>
          <a:p>
            <a:pPr indent="-317500" lvl="0" marL="457200" rtl="0" algn="l">
              <a:spcBef>
                <a:spcPts val="0"/>
              </a:spcBef>
              <a:spcAft>
                <a:spcPts val="0"/>
              </a:spcAft>
              <a:buSzPts val="1400"/>
              <a:buChar char="●"/>
            </a:pPr>
            <a:r>
              <a:rPr lang="en" sz="1400"/>
              <a:t>I want to see if there’s a pattern between all these flights that were delayed so that maybe I could even predict if a future flight would more likely be delayed or not.</a:t>
            </a:r>
            <a:endParaRPr sz="1400"/>
          </a:p>
        </p:txBody>
      </p:sp>
      <p:pic>
        <p:nvPicPr>
          <p:cNvPr id="142" name="Google Shape;142;p14"/>
          <p:cNvPicPr preferRelativeResize="0"/>
          <p:nvPr/>
        </p:nvPicPr>
        <p:blipFill>
          <a:blip r:embed="rId3">
            <a:alphaModFix/>
          </a:blip>
          <a:stretch>
            <a:fillRect/>
          </a:stretch>
        </p:blipFill>
        <p:spPr>
          <a:xfrm>
            <a:off x="5248800" y="393750"/>
            <a:ext cx="3742801" cy="2220306"/>
          </a:xfrm>
          <a:prstGeom prst="rect">
            <a:avLst/>
          </a:prstGeom>
          <a:noFill/>
          <a:ln>
            <a:noFill/>
          </a:ln>
        </p:spPr>
      </p:pic>
      <p:pic>
        <p:nvPicPr>
          <p:cNvPr id="143" name="Google Shape;143;p14"/>
          <p:cNvPicPr preferRelativeResize="0"/>
          <p:nvPr/>
        </p:nvPicPr>
        <p:blipFill>
          <a:blip r:embed="rId4">
            <a:alphaModFix/>
          </a:blip>
          <a:stretch>
            <a:fillRect/>
          </a:stretch>
        </p:blipFill>
        <p:spPr>
          <a:xfrm>
            <a:off x="5248800" y="2766456"/>
            <a:ext cx="3742801" cy="22203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From The Federal Bureau </a:t>
            </a:r>
            <a:endParaRPr/>
          </a:p>
          <a:p>
            <a:pPr indent="0" lvl="0" marL="0" rtl="0" algn="ctr">
              <a:spcBef>
                <a:spcPts val="0"/>
              </a:spcBef>
              <a:spcAft>
                <a:spcPts val="0"/>
              </a:spcAft>
              <a:buNone/>
            </a:pPr>
            <a:r>
              <a:rPr lang="en"/>
              <a:t>of Transportation Statistics</a:t>
            </a:r>
            <a:endParaRPr/>
          </a:p>
        </p:txBody>
      </p:sp>
      <p:pic>
        <p:nvPicPr>
          <p:cNvPr id="149" name="Google Shape;149;p15"/>
          <p:cNvPicPr preferRelativeResize="0"/>
          <p:nvPr/>
        </p:nvPicPr>
        <p:blipFill>
          <a:blip r:embed="rId3">
            <a:alphaModFix/>
          </a:blip>
          <a:stretch>
            <a:fillRect/>
          </a:stretch>
        </p:blipFill>
        <p:spPr>
          <a:xfrm>
            <a:off x="4572001" y="1460250"/>
            <a:ext cx="4379474" cy="2253137"/>
          </a:xfrm>
          <a:prstGeom prst="rect">
            <a:avLst/>
          </a:prstGeom>
          <a:noFill/>
          <a:ln>
            <a:noFill/>
          </a:ln>
        </p:spPr>
      </p:pic>
      <p:sp>
        <p:nvSpPr>
          <p:cNvPr id="150" name="Google Shape;150;p15"/>
          <p:cNvSpPr txBox="1"/>
          <p:nvPr/>
        </p:nvSpPr>
        <p:spPr>
          <a:xfrm>
            <a:off x="265350" y="3897300"/>
            <a:ext cx="868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According to the Federal Bureau of of Transportation Statistics, from 2013-2022 for all Major Domestic Carriers from 1987-Present, the average of departures that were delayed is 18.04%, which is still very significant considering the yearly average number of domestic flight operations from 2013-2022 is  2,443,701.</a:t>
            </a:r>
            <a:endParaRPr>
              <a:solidFill>
                <a:schemeClr val="lt1"/>
              </a:solidFill>
              <a:latin typeface="Lato"/>
              <a:ea typeface="Lato"/>
              <a:cs typeface="Lato"/>
              <a:sym typeface="Lato"/>
            </a:endParaRPr>
          </a:p>
        </p:txBody>
      </p:sp>
      <p:pic>
        <p:nvPicPr>
          <p:cNvPr id="151" name="Google Shape;151;p15"/>
          <p:cNvPicPr preferRelativeResize="0"/>
          <p:nvPr/>
        </p:nvPicPr>
        <p:blipFill>
          <a:blip r:embed="rId4">
            <a:alphaModFix/>
          </a:blip>
          <a:stretch>
            <a:fillRect/>
          </a:stretch>
        </p:blipFill>
        <p:spPr>
          <a:xfrm>
            <a:off x="611650" y="1460250"/>
            <a:ext cx="3705068" cy="228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will I form my Conclusion?</a:t>
            </a:r>
            <a:endParaRPr/>
          </a:p>
        </p:txBody>
      </p:sp>
      <p:sp>
        <p:nvSpPr>
          <p:cNvPr id="157" name="Google Shape;157;p16"/>
          <p:cNvSpPr txBox="1"/>
          <p:nvPr>
            <p:ph idx="1" type="body"/>
          </p:nvPr>
        </p:nvSpPr>
        <p:spPr>
          <a:xfrm>
            <a:off x="1297500" y="1245875"/>
            <a:ext cx="7038900" cy="29112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sz="1800"/>
              <a:t>I will be using 3 different datasets of flights from 2016, 2018, and the First Half of 2020 for two </a:t>
            </a:r>
            <a:r>
              <a:rPr lang="en" sz="1800"/>
              <a:t>months(January &amp; June)</a:t>
            </a:r>
            <a:r>
              <a:rPr lang="en" sz="1800"/>
              <a:t>.</a:t>
            </a:r>
            <a:endParaRPr sz="1800"/>
          </a:p>
          <a:p>
            <a:pPr indent="0" lvl="0" marL="0" rtl="0" algn="l">
              <a:lnSpc>
                <a:spcPct val="100000"/>
              </a:lnSpc>
              <a:spcBef>
                <a:spcPts val="0"/>
              </a:spcBef>
              <a:spcAft>
                <a:spcPts val="0"/>
              </a:spcAft>
              <a:buNone/>
            </a:pPr>
            <a:r>
              <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I will test 3 hypotheses for departure delays in order to make my conclusion.</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1200"/>
              </a:spcAft>
              <a:buNone/>
            </a:pPr>
            <a:r>
              <a:t/>
            </a:r>
            <a:endParaRPr sz="1800"/>
          </a:p>
        </p:txBody>
      </p:sp>
      <p:pic>
        <p:nvPicPr>
          <p:cNvPr id="158" name="Google Shape;158;p16"/>
          <p:cNvPicPr preferRelativeResize="0"/>
          <p:nvPr/>
        </p:nvPicPr>
        <p:blipFill>
          <a:blip r:embed="rId3">
            <a:alphaModFix/>
          </a:blip>
          <a:stretch>
            <a:fillRect/>
          </a:stretch>
        </p:blipFill>
        <p:spPr>
          <a:xfrm>
            <a:off x="5188850" y="2918725"/>
            <a:ext cx="3955150" cy="2224774"/>
          </a:xfrm>
          <a:prstGeom prst="rect">
            <a:avLst/>
          </a:prstGeom>
          <a:noFill/>
          <a:ln>
            <a:noFill/>
          </a:ln>
        </p:spPr>
      </p:pic>
      <p:sp>
        <p:nvSpPr>
          <p:cNvPr id="159" name="Google Shape;159;p16"/>
          <p:cNvSpPr txBox="1"/>
          <p:nvPr/>
        </p:nvSpPr>
        <p:spPr>
          <a:xfrm>
            <a:off x="233050" y="3883738"/>
            <a:ext cx="4901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ato"/>
                <a:ea typeface="Lato"/>
                <a:cs typeface="Lato"/>
                <a:sym typeface="Lato"/>
              </a:rPr>
              <a:t>Through my hypotheses, I will test multiple variables to see if there’s a pattern with the number of delayed flights that month. </a:t>
            </a:r>
            <a:endParaRPr sz="18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Code Set-Up For Graphs/Hypotheses</a:t>
            </a:r>
            <a:endParaRPr/>
          </a:p>
        </p:txBody>
      </p:sp>
      <p:pic>
        <p:nvPicPr>
          <p:cNvPr id="165" name="Google Shape;165;p17"/>
          <p:cNvPicPr preferRelativeResize="0"/>
          <p:nvPr/>
        </p:nvPicPr>
        <p:blipFill>
          <a:blip r:embed="rId3">
            <a:alphaModFix/>
          </a:blip>
          <a:stretch>
            <a:fillRect/>
          </a:stretch>
        </p:blipFill>
        <p:spPr>
          <a:xfrm>
            <a:off x="1577462" y="1102175"/>
            <a:ext cx="6478974" cy="385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8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u="sng"/>
              <a:t>Hypothesis 1: </a:t>
            </a:r>
            <a:r>
              <a:rPr lang="en" sz="1800"/>
              <a:t>Longer distance flights are likely to have more delays than shorter distance flights.</a:t>
            </a:r>
            <a:endParaRPr sz="1800"/>
          </a:p>
        </p:txBody>
      </p:sp>
      <p:sp>
        <p:nvSpPr>
          <p:cNvPr id="171" name="Google Shape;171;p18"/>
          <p:cNvSpPr txBox="1"/>
          <p:nvPr/>
        </p:nvSpPr>
        <p:spPr>
          <a:xfrm>
            <a:off x="1132788" y="1070025"/>
            <a:ext cx="72036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Lato"/>
              <a:buChar char="●"/>
            </a:pPr>
            <a:r>
              <a:rPr lang="en" sz="1300" u="sng">
                <a:solidFill>
                  <a:schemeClr val="lt1"/>
                </a:solidFill>
                <a:latin typeface="Lato"/>
                <a:ea typeface="Lato"/>
                <a:cs typeface="Lato"/>
                <a:sym typeface="Lato"/>
              </a:rPr>
              <a:t>Null Hypothesis:</a:t>
            </a:r>
            <a:r>
              <a:rPr lang="en" sz="1300">
                <a:solidFill>
                  <a:schemeClr val="lt1"/>
                </a:solidFill>
                <a:latin typeface="Lato"/>
                <a:ea typeface="Lato"/>
                <a:cs typeface="Lato"/>
                <a:sym typeface="Lato"/>
              </a:rPr>
              <a:t> Longer distance flights are likely to have a similar number departure delays as shorter distance flights.</a:t>
            </a:r>
            <a:endParaRPr>
              <a:latin typeface="Lato"/>
              <a:ea typeface="Lato"/>
              <a:cs typeface="Lato"/>
              <a:sym typeface="Lato"/>
            </a:endParaRPr>
          </a:p>
        </p:txBody>
      </p:sp>
      <p:graphicFrame>
        <p:nvGraphicFramePr>
          <p:cNvPr id="172" name="Google Shape;172;p18"/>
          <p:cNvGraphicFramePr/>
          <p:nvPr/>
        </p:nvGraphicFramePr>
        <p:xfrm>
          <a:off x="952475" y="1685025"/>
          <a:ext cx="3000000" cy="3000000"/>
        </p:xfrm>
        <a:graphic>
          <a:graphicData uri="http://schemas.openxmlformats.org/drawingml/2006/table">
            <a:tbl>
              <a:tblPr>
                <a:noFill/>
                <a:tableStyleId>{ADAE08A5-A988-4783-86F5-B06AC94DB3FE}</a:tableStyleId>
              </a:tblPr>
              <a:tblGrid>
                <a:gridCol w="1034150"/>
                <a:gridCol w="1034150"/>
                <a:gridCol w="1034150"/>
                <a:gridCol w="1034150"/>
                <a:gridCol w="1034150"/>
                <a:gridCol w="1034150"/>
                <a:gridCol w="1034150"/>
              </a:tblGrid>
              <a:tr h="3810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Long</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Short</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Long</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Short</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Long</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Short</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Mean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9.05521</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6.909053</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9.009614</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9.804817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6.480414</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6.276121</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Standard Deviation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37.51423</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36.32178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44.33105</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47.56852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40.92977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45.49496</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Length</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183538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262289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225462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344656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255657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404899</a:t>
                      </a:r>
                      <a:endParaRPr sz="1300">
                        <a:solidFill>
                          <a:schemeClr val="lt1"/>
                        </a:solidFill>
                        <a:latin typeface="Lato"/>
                        <a:ea typeface="Lato"/>
                        <a:cs typeface="Lato"/>
                        <a:sym typeface="Lato"/>
                      </a:endParaRPr>
                    </a:p>
                  </a:txBody>
                  <a:tcPr marT="91425" marB="91425" marR="91425" marL="91425"/>
                </a:tc>
              </a:tr>
            </a:tbl>
          </a:graphicData>
        </a:graphic>
      </p:graphicFrame>
      <p:graphicFrame>
        <p:nvGraphicFramePr>
          <p:cNvPr id="173" name="Google Shape;173;p18"/>
          <p:cNvGraphicFramePr/>
          <p:nvPr/>
        </p:nvGraphicFramePr>
        <p:xfrm>
          <a:off x="105475" y="3802175"/>
          <a:ext cx="3000000" cy="3000000"/>
        </p:xfrm>
        <a:graphic>
          <a:graphicData uri="http://schemas.openxmlformats.org/drawingml/2006/table">
            <a:tbl>
              <a:tblPr>
                <a:noFill/>
                <a:tableStyleId>{ADAE08A5-A988-4783-86F5-B06AC94DB3FE}</a:tableStyleId>
              </a:tblPr>
              <a:tblGrid>
                <a:gridCol w="1345400"/>
                <a:gridCol w="1345400"/>
                <a:gridCol w="1345400"/>
                <a:gridCol w="1345400"/>
              </a:tblGrid>
              <a:tr h="3810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Z-Score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19.0459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-6.43266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1.891547</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P-Value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0.02927569</a:t>
                      </a:r>
                      <a:endParaRPr sz="1300">
                        <a:solidFill>
                          <a:schemeClr val="lt1"/>
                        </a:solidFill>
                        <a:latin typeface="Lato"/>
                        <a:ea typeface="Lato"/>
                        <a:cs typeface="Lato"/>
                        <a:sym typeface="Lato"/>
                      </a:endParaRPr>
                    </a:p>
                  </a:txBody>
                  <a:tcPr marT="91425" marB="91425" marR="91425" marL="91425"/>
                </a:tc>
              </a:tr>
            </a:tbl>
          </a:graphicData>
        </a:graphic>
      </p:graphicFrame>
      <p:sp>
        <p:nvSpPr>
          <p:cNvPr id="174" name="Google Shape;174;p18"/>
          <p:cNvSpPr txBox="1"/>
          <p:nvPr/>
        </p:nvSpPr>
        <p:spPr>
          <a:xfrm>
            <a:off x="5745625" y="3827000"/>
            <a:ext cx="29289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We can reject the null hypothesis for the 2016 and 2020 flight datasets but not the 2018 flight dataset. Therefore, this hypothesis and factor is only somewhat significant. </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To put things into perspective…</a:t>
            </a:r>
            <a:endParaRPr/>
          </a:p>
        </p:txBody>
      </p:sp>
      <p:pic>
        <p:nvPicPr>
          <p:cNvPr id="180" name="Google Shape;180;p19"/>
          <p:cNvPicPr preferRelativeResize="0"/>
          <p:nvPr/>
        </p:nvPicPr>
        <p:blipFill>
          <a:blip r:embed="rId3">
            <a:alphaModFix/>
          </a:blip>
          <a:stretch>
            <a:fillRect/>
          </a:stretch>
        </p:blipFill>
        <p:spPr>
          <a:xfrm>
            <a:off x="50400" y="1000125"/>
            <a:ext cx="2969849" cy="1887974"/>
          </a:xfrm>
          <a:prstGeom prst="rect">
            <a:avLst/>
          </a:prstGeom>
          <a:noFill/>
          <a:ln>
            <a:noFill/>
          </a:ln>
        </p:spPr>
      </p:pic>
      <p:pic>
        <p:nvPicPr>
          <p:cNvPr id="181" name="Google Shape;181;p19"/>
          <p:cNvPicPr preferRelativeResize="0"/>
          <p:nvPr/>
        </p:nvPicPr>
        <p:blipFill>
          <a:blip r:embed="rId4">
            <a:alphaModFix/>
          </a:blip>
          <a:stretch>
            <a:fillRect/>
          </a:stretch>
        </p:blipFill>
        <p:spPr>
          <a:xfrm>
            <a:off x="3066675" y="1000125"/>
            <a:ext cx="2969849" cy="1887970"/>
          </a:xfrm>
          <a:prstGeom prst="rect">
            <a:avLst/>
          </a:prstGeom>
          <a:noFill/>
          <a:ln>
            <a:noFill/>
          </a:ln>
        </p:spPr>
      </p:pic>
      <p:pic>
        <p:nvPicPr>
          <p:cNvPr id="182" name="Google Shape;182;p19"/>
          <p:cNvPicPr preferRelativeResize="0"/>
          <p:nvPr/>
        </p:nvPicPr>
        <p:blipFill>
          <a:blip r:embed="rId5">
            <a:alphaModFix/>
          </a:blip>
          <a:stretch>
            <a:fillRect/>
          </a:stretch>
        </p:blipFill>
        <p:spPr>
          <a:xfrm>
            <a:off x="6082950" y="1000125"/>
            <a:ext cx="2969856" cy="1887974"/>
          </a:xfrm>
          <a:prstGeom prst="rect">
            <a:avLst/>
          </a:prstGeom>
          <a:noFill/>
          <a:ln>
            <a:noFill/>
          </a:ln>
        </p:spPr>
      </p:pic>
      <p:sp>
        <p:nvSpPr>
          <p:cNvPr id="183" name="Google Shape;183;p19"/>
          <p:cNvSpPr txBox="1"/>
          <p:nvPr/>
        </p:nvSpPr>
        <p:spPr>
          <a:xfrm>
            <a:off x="153075" y="3041200"/>
            <a:ext cx="882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In the graphs</a:t>
            </a:r>
            <a:r>
              <a:rPr lang="en" sz="1300">
                <a:solidFill>
                  <a:schemeClr val="lt1"/>
                </a:solidFill>
                <a:latin typeface="Lato"/>
                <a:ea typeface="Lato"/>
                <a:cs typeface="Lato"/>
                <a:sym typeface="Lato"/>
              </a:rPr>
              <a:t>, there’s a somewhat significant difference in the number of flight delays in January 2016 and January 2020, but barely any difference can be seen in January 2018, which supports the z-scores/p-values that were calculated.</a:t>
            </a:r>
            <a:endParaRPr sz="1300">
              <a:solidFill>
                <a:schemeClr val="lt1"/>
              </a:solidFill>
              <a:latin typeface="Lato"/>
              <a:ea typeface="Lato"/>
              <a:cs typeface="Lato"/>
              <a:sym typeface="Lato"/>
            </a:endParaRPr>
          </a:p>
        </p:txBody>
      </p:sp>
      <p:pic>
        <p:nvPicPr>
          <p:cNvPr id="184" name="Google Shape;184;p19"/>
          <p:cNvPicPr preferRelativeResize="0"/>
          <p:nvPr/>
        </p:nvPicPr>
        <p:blipFill>
          <a:blip r:embed="rId6">
            <a:alphaModFix/>
          </a:blip>
          <a:stretch>
            <a:fillRect/>
          </a:stretch>
        </p:blipFill>
        <p:spPr>
          <a:xfrm>
            <a:off x="152400" y="3778600"/>
            <a:ext cx="8839201" cy="1101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lang="en" sz="1800" u="sng"/>
              <a:t>Hypothesis 1 Code</a:t>
            </a:r>
            <a:endParaRPr/>
          </a:p>
        </p:txBody>
      </p:sp>
      <p:pic>
        <p:nvPicPr>
          <p:cNvPr id="190" name="Google Shape;190;p20"/>
          <p:cNvPicPr preferRelativeResize="0"/>
          <p:nvPr/>
        </p:nvPicPr>
        <p:blipFill>
          <a:blip r:embed="rId3">
            <a:alphaModFix/>
          </a:blip>
          <a:stretch>
            <a:fillRect/>
          </a:stretch>
        </p:blipFill>
        <p:spPr>
          <a:xfrm>
            <a:off x="2352988" y="888750"/>
            <a:ext cx="4927924" cy="404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97500" y="393750"/>
            <a:ext cx="7038900" cy="8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00" u="sng"/>
              <a:t>Hypothesis 2: </a:t>
            </a:r>
            <a:r>
              <a:rPr lang="en" sz="1800"/>
              <a:t>Weekend flights are likely to have more departure delays than Weekday flights.</a:t>
            </a:r>
            <a:endParaRPr sz="1800"/>
          </a:p>
        </p:txBody>
      </p:sp>
      <p:sp>
        <p:nvSpPr>
          <p:cNvPr id="196" name="Google Shape;196;p21"/>
          <p:cNvSpPr txBox="1"/>
          <p:nvPr/>
        </p:nvSpPr>
        <p:spPr>
          <a:xfrm>
            <a:off x="1132788" y="1070025"/>
            <a:ext cx="72036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Lato"/>
              <a:buChar char="●"/>
            </a:pPr>
            <a:r>
              <a:rPr lang="en" sz="1300" u="sng">
                <a:solidFill>
                  <a:schemeClr val="lt1"/>
                </a:solidFill>
                <a:latin typeface="Lato"/>
                <a:ea typeface="Lato"/>
                <a:cs typeface="Lato"/>
                <a:sym typeface="Lato"/>
              </a:rPr>
              <a:t>Null Hypothesis:</a:t>
            </a:r>
            <a:r>
              <a:rPr lang="en" sz="1300">
                <a:solidFill>
                  <a:schemeClr val="lt1"/>
                </a:solidFill>
                <a:latin typeface="Lato"/>
                <a:ea typeface="Lato"/>
                <a:cs typeface="Lato"/>
                <a:sym typeface="Lato"/>
              </a:rPr>
              <a:t> Weekend flights are just as likely to have departure delays as Weekday flights.</a:t>
            </a:r>
            <a:endParaRPr>
              <a:latin typeface="Lato"/>
              <a:ea typeface="Lato"/>
              <a:cs typeface="Lato"/>
              <a:sym typeface="Lato"/>
            </a:endParaRPr>
          </a:p>
        </p:txBody>
      </p:sp>
      <p:graphicFrame>
        <p:nvGraphicFramePr>
          <p:cNvPr id="197" name="Google Shape;197;p21"/>
          <p:cNvGraphicFramePr/>
          <p:nvPr/>
        </p:nvGraphicFramePr>
        <p:xfrm>
          <a:off x="952475" y="1685025"/>
          <a:ext cx="3000000" cy="3000000"/>
        </p:xfrm>
        <a:graphic>
          <a:graphicData uri="http://schemas.openxmlformats.org/drawingml/2006/table">
            <a:tbl>
              <a:tblPr>
                <a:noFill/>
                <a:tableStyleId>{ADAE08A5-A988-4783-86F5-B06AC94DB3FE}</a:tableStyleId>
              </a:tblPr>
              <a:tblGrid>
                <a:gridCol w="1034150"/>
                <a:gridCol w="1034150"/>
                <a:gridCol w="1034150"/>
                <a:gridCol w="1034150"/>
                <a:gridCol w="1034150"/>
                <a:gridCol w="1034150"/>
                <a:gridCol w="1034150"/>
              </a:tblGrid>
              <a:tr h="3810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Weekends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Weekdays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Weekends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Weekdays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Weekends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Weekdays</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Mean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8.843282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7.36338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7.107702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10.22312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9.566213</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5.364627</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Standard Deviation</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40.17187</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35.36499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42.4329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47.41572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51.11796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41.1991</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Length</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132308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313519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437809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132309</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 156692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503864</a:t>
                      </a:r>
                      <a:endParaRPr sz="1300">
                        <a:solidFill>
                          <a:schemeClr val="lt1"/>
                        </a:solidFill>
                        <a:latin typeface="Lato"/>
                        <a:ea typeface="Lato"/>
                        <a:cs typeface="Lato"/>
                        <a:sym typeface="Lato"/>
                      </a:endParaRPr>
                    </a:p>
                  </a:txBody>
                  <a:tcPr marT="91425" marB="91425" marR="91425" marL="91425"/>
                </a:tc>
              </a:tr>
            </a:tbl>
          </a:graphicData>
        </a:graphic>
      </p:graphicFrame>
      <p:graphicFrame>
        <p:nvGraphicFramePr>
          <p:cNvPr id="198" name="Google Shape;198;p21"/>
          <p:cNvGraphicFramePr/>
          <p:nvPr/>
        </p:nvGraphicFramePr>
        <p:xfrm>
          <a:off x="105475" y="3802175"/>
          <a:ext cx="3000000" cy="3000000"/>
        </p:xfrm>
        <a:graphic>
          <a:graphicData uri="http://schemas.openxmlformats.org/drawingml/2006/table">
            <a:tbl>
              <a:tblPr>
                <a:noFill/>
                <a:tableStyleId>{ADAE08A5-A988-4783-86F5-B06AC94DB3FE}</a:tableStyleId>
              </a:tblPr>
              <a:tblGrid>
                <a:gridCol w="1345400"/>
                <a:gridCol w="1345400"/>
                <a:gridCol w="1345400"/>
                <a:gridCol w="1345400"/>
              </a:tblGrid>
              <a:tr h="381000">
                <a:tc>
                  <a:txBody>
                    <a:bodyPr/>
                    <a:lstStyle/>
                    <a:p>
                      <a:pPr indent="0" lvl="0" marL="0" rtl="0" algn="ctr">
                        <a:spcBef>
                          <a:spcPts val="0"/>
                        </a:spcBef>
                        <a:spcAft>
                          <a:spcPts val="0"/>
                        </a:spcAft>
                        <a:buNone/>
                      </a:pPr>
                      <a:r>
                        <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2018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2020</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Z-Score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11.63212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-22.75548</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29.67631</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P-Value</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300">
                          <a:solidFill>
                            <a:schemeClr val="lt1"/>
                          </a:solidFill>
                          <a:latin typeface="Lato"/>
                          <a:ea typeface="Lato"/>
                          <a:cs typeface="Lato"/>
                          <a:sym typeface="Lato"/>
                        </a:rPr>
                        <a:t>0</a:t>
                      </a:r>
                      <a:endParaRPr sz="1300">
                        <a:solidFill>
                          <a:schemeClr val="lt1"/>
                        </a:solidFill>
                        <a:latin typeface="Lato"/>
                        <a:ea typeface="Lato"/>
                        <a:cs typeface="Lato"/>
                        <a:sym typeface="Lato"/>
                      </a:endParaRPr>
                    </a:p>
                  </a:txBody>
                  <a:tcPr marT="91425" marB="91425" marR="91425" marL="91425"/>
                </a:tc>
              </a:tr>
            </a:tbl>
          </a:graphicData>
        </a:graphic>
      </p:graphicFrame>
      <p:sp>
        <p:nvSpPr>
          <p:cNvPr id="199" name="Google Shape;199;p21"/>
          <p:cNvSpPr txBox="1"/>
          <p:nvPr/>
        </p:nvSpPr>
        <p:spPr>
          <a:xfrm>
            <a:off x="5634075" y="3802175"/>
            <a:ext cx="32649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We can reject the null hypothesis for the 2016 and 2020 flight datasets but not the 2018 flight dataset. Therefore, this hypothesis and factor is only somewhat significant. </a:t>
            </a:r>
            <a:endParaRPr sz="1300">
              <a:solidFill>
                <a:schemeClr val="lt1"/>
              </a:solidFill>
              <a:latin typeface="Lato"/>
              <a:ea typeface="Lato"/>
              <a:cs typeface="Lato"/>
              <a:sym typeface="Lato"/>
            </a:endParaRPr>
          </a:p>
          <a:p>
            <a:pPr indent="0" lvl="0" marL="0" rtl="0" algn="ctr">
              <a:lnSpc>
                <a:spcPct val="115000"/>
              </a:lnSpc>
              <a:spcBef>
                <a:spcPts val="0"/>
              </a:spcBef>
              <a:spcAft>
                <a:spcPts val="1200"/>
              </a:spcAft>
              <a:buNone/>
            </a:pPr>
            <a:r>
              <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